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9" r:id="rId1"/>
  </p:sldMasterIdLst>
  <p:notesMasterIdLst>
    <p:notesMasterId r:id="rId20"/>
  </p:notesMasterIdLst>
  <p:handoutMasterIdLst>
    <p:handoutMasterId r:id="rId21"/>
  </p:handoutMasterIdLst>
  <p:sldIdLst>
    <p:sldId id="261" r:id="rId2"/>
    <p:sldId id="256" r:id="rId3"/>
    <p:sldId id="262" r:id="rId4"/>
    <p:sldId id="259" r:id="rId5"/>
    <p:sldId id="268" r:id="rId6"/>
    <p:sldId id="270" r:id="rId7"/>
    <p:sldId id="272" r:id="rId8"/>
    <p:sldId id="283" r:id="rId9"/>
    <p:sldId id="274" r:id="rId10"/>
    <p:sldId id="281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69" r:id="rId19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F27E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BBD97-F32E-4817-B410-0D7B97155891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C895B-2D93-4AE1-872B-56B676AE1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339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y-KG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F64B2-5E1B-423A-A1F7-237138721E38}" type="datetimeFigureOut">
              <a:rPr lang="ky-KG" smtClean="0"/>
              <a:t>31-май 16</a:t>
            </a:fld>
            <a:endParaRPr lang="ky-KG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y-KG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y-KG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y-KG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C45B7-3E20-4096-B678-A635AA646DE1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420645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75C76-B472-43BE-849F-1C241DBC8E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67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75C76-B472-43BE-849F-1C241DBC8EE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8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29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4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5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1174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27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0120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35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36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8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2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0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7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7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4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k.kg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703" y="187537"/>
            <a:ext cx="11346287" cy="1894096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ОАО «Государственная Ипотечная </a:t>
            </a:r>
            <a:r>
              <a:rPr lang="ru-RU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4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омпания»</a:t>
            </a:r>
            <a:endParaRPr lang="ru-RU" sz="5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kredittutkmv.ru/wp-content/uploads/2015/07/ipot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048" y="2305696"/>
            <a:ext cx="5834129" cy="406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61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60467" y="301604"/>
            <a:ext cx="9536301" cy="557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получения ипотечного кредита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1219" y="1000116"/>
            <a:ext cx="4842398" cy="1954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Ипотечная Компания </a:t>
            </a:r>
            <a:r>
              <a:rPr lang="ky-K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утвержденные </a:t>
            </a:r>
            <a:r>
              <a:rPr lang="ky-KG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Межведомственной комиссией </a:t>
            </a:r>
            <a:r>
              <a:rPr lang="ky-K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сводные списки граждан, нуждающихся в улучшении жилищных условий по программе Правительства КР «Доступное жилье 2015 – 2020» коммерческим банкам-партнерам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Картинки по запросу рисунок человеч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0464" y="1279736"/>
            <a:ext cx="1473933" cy="1426979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 rot="21191882">
            <a:off x="7440938" y="1651036"/>
            <a:ext cx="1561942" cy="239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64632">
            <a:off x="7439632" y="2138181"/>
            <a:ext cx="1561942" cy="239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11219" y="3081352"/>
            <a:ext cx="10572781" cy="538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Банки-партнеры</a:t>
            </a:r>
            <a:r>
              <a:rPr lang="ky-K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проводят процедуру рассмотрения заявлений граждан на выдачу ипотечного кредита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742" y="4306297"/>
            <a:ext cx="271464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трелка вправо 14"/>
          <p:cNvSpPr/>
          <p:nvPr/>
        </p:nvSpPr>
        <p:spPr>
          <a:xfrm rot="20273572">
            <a:off x="3656338" y="4343436"/>
            <a:ext cx="1561942" cy="239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681738" y="4876836"/>
            <a:ext cx="1561942" cy="239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60102" y="3764380"/>
            <a:ext cx="5989216" cy="691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соответствия заемщика из списка критериям отбора участников Программы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85502" y="4678780"/>
            <a:ext cx="5963816" cy="586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платежеспособности заемщика и созаемщика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60102" y="5466180"/>
            <a:ext cx="5989216" cy="582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y-K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недвижимого имущества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261911">
            <a:off x="3707138" y="5410236"/>
            <a:ext cx="1561942" cy="239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3420" y="1174410"/>
            <a:ext cx="271464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114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975" y="305200"/>
            <a:ext cx="10560676" cy="742847"/>
          </a:xfrm>
        </p:spPr>
        <p:txBody>
          <a:bodyPr>
            <a:normAutofit/>
          </a:bodyPr>
          <a:lstStyle/>
          <a:p>
            <a:pPr algn="ctr"/>
            <a:r>
              <a:rPr lang="ky-KG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Коммерческие банки-партнеры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6F874-1E63-4FD4-ADCE-98FE65834ABD}" type="slidenum">
              <a:rPr lang="ru-RU" smtClean="0"/>
              <a:t>11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56" y="2452252"/>
            <a:ext cx="2714004" cy="10005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7" y="3919875"/>
            <a:ext cx="3486806" cy="8096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96" y="5284315"/>
            <a:ext cx="3255636" cy="6375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2" y="2424134"/>
            <a:ext cx="2381250" cy="10287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37" y="3848467"/>
            <a:ext cx="2857500" cy="952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59" y="3848467"/>
            <a:ext cx="2353339" cy="10459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6" y="5133060"/>
            <a:ext cx="2354816" cy="97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6F874-1E63-4FD4-ADCE-98FE65834ABD}" type="slidenum">
              <a:rPr lang="ru-RU" smtClean="0"/>
              <a:t>12</a:t>
            </a:fld>
            <a:endParaRPr lang="ru-RU"/>
          </a:p>
        </p:txBody>
      </p:sp>
      <p:pic>
        <p:nvPicPr>
          <p:cNvPr id="3088" name="Picture 16" descr="http://stabile-profit.ru/wp-content/uploads/2014/07/Chelovech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2217"/>
            <a:ext cx="5408624" cy="354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4988215" y="4194566"/>
            <a:ext cx="1920213" cy="405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3944" y="500488"/>
            <a:ext cx="8757633" cy="965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Банки-партнеры проводят процедуру рассмотрения документов и заявления.</a:t>
            </a:r>
            <a:endParaRPr lang="ru-RU" sz="20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3944" y="1879922"/>
            <a:ext cx="8757633" cy="965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временем, участники подбирает себе жилье, согласно требованиям и предоставляют документы на жилье и оформляют ипотеку.</a:t>
            </a:r>
            <a:endParaRPr lang="ru-RU" sz="2000" dirty="0"/>
          </a:p>
        </p:txBody>
      </p:sp>
      <p:pic>
        <p:nvPicPr>
          <p:cNvPr id="1026" name="Picture 2" descr="http://kredist.ru/wp-content/uploads/2015/06/ipotek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19" y="2979914"/>
            <a:ext cx="4483124" cy="336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47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1371" y="412562"/>
            <a:ext cx="11327040" cy="1127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подачи заявления на участие в Программе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6F874-1E63-4FD4-ADCE-98FE65834ABD}" type="slidenum">
              <a:rPr lang="ru-RU" smtClean="0"/>
              <a:t>13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34792" y="1864856"/>
            <a:ext cx="85515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Заявление, заполненное участником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(оригинал для сверки)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трудовой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 (оригинал для сверки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с места 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справка о доходах,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и размера заработной платы 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12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мес.</a:t>
            </a:r>
          </a:p>
          <a:p>
            <a:pPr marL="342900" indent="-342900">
              <a:buFont typeface="+mj-lt"/>
              <a:buAutoNum type="arabicParenR"/>
            </a:pP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документы, подтверждающие наличие 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</a:t>
            </a: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заключении брака (оригинал для сверки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свидетельств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рождении детей  (оригинал для сверки)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документов, подтверждающие наличие первоочередного права на получение ипотечного кредита в соответствии с пунктом 5 Временного Положения (оригиналы для сверки)</a:t>
            </a:r>
          </a:p>
          <a:p>
            <a:pPr marL="342900" lvl="0" indent="-342900">
              <a:buFont typeface="+mj-lt"/>
              <a:buAutoNum type="arabicParenR"/>
            </a:pP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правка с места жительства о составе семьи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уполномоченного государственного органа в сфере регистрации прав на недвижимое имущество 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наличии/отсутствии сделок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недвижимостью 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(справка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правообладания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i-olymp.ru/sites/default/files/content/24.11.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921" y="2572428"/>
            <a:ext cx="2826079" cy="18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437" y="540603"/>
            <a:ext cx="11472369" cy="115372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по приобретаемой недвижимости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6F874-1E63-4FD4-ADCE-98FE65834ABD}" type="slidenum">
              <a:rPr lang="ru-RU" smtClean="0"/>
              <a:t>14</a:t>
            </a:fld>
            <a:endParaRPr lang="ru-RU"/>
          </a:p>
        </p:txBody>
      </p:sp>
      <p:pic>
        <p:nvPicPr>
          <p:cNvPr id="4098" name="Picture 2" descr="http://i.imgur.com/8pxv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857" y="2332818"/>
            <a:ext cx="3910723" cy="245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951818"/>
            <a:ext cx="7624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825" lvl="0" indent="-250825">
              <a:buFont typeface="+mj-lt"/>
              <a:buAutoNum type="arabicPeriod"/>
            </a:pP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Правоустанавливающий документ на жилье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50825" lvl="0" indent="-250825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паспорт единицы недвижимого имущества</a:t>
            </a:r>
          </a:p>
          <a:p>
            <a:pPr marL="250825" lvl="0" indent="-250825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 о праве частной собственности на земельный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участок (при необходимости)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50825" lvl="0" indent="-250825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Выписка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Госрегистра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 указанием сведений о наличии или отсутствии обременений (ограничений) на единицу недвижимого имущества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50825" lvl="0" indent="-250825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Справка о ранее зарегистрированных правах на недвижимое имущество на территории КР по данным (ЕИСН)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Госрегистра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последние 3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50825" lvl="0" indent="-250825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Копия паспорта текущего владельца (продавца)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недвижимости (оригинал для сверки)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50825" indent="-250825">
              <a:buFont typeface="+mj-lt"/>
              <a:buAutoNum type="arabicPeriod"/>
            </a:pP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Нотариально заверенное согласие супруга/супруги на предоставление жилья в залог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335876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702237"/>
          </a:xfrm>
        </p:spPr>
        <p:txBody>
          <a:bodyPr>
            <a:noAutofit/>
          </a:bodyPr>
          <a:lstStyle/>
          <a:p>
            <a:pPr lvl="0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программы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въезжает в свое жилье, в дальнейшем уплачивая оговоренные платежи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6F874-1E63-4FD4-ADCE-98FE65834ABD}" type="slidenum">
              <a:rPr lang="ru-RU" smtClean="0"/>
              <a:t>15</a:t>
            </a:fld>
            <a:endParaRPr lang="ru-RU"/>
          </a:p>
        </p:txBody>
      </p:sp>
      <p:pic>
        <p:nvPicPr>
          <p:cNvPr id="5126" name="Picture 6" descr="http://zelenb.com/uploads/posts/2009-04/1240399375_3d-humans-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05" y="2408349"/>
            <a:ext cx="6857972" cy="379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97794"/>
            <a:ext cx="10058400" cy="75856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погашения кредита</a:t>
            </a:r>
            <a:endParaRPr lang="ky-KG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несколько способов оплаты кредита по частям: </a:t>
            </a:r>
            <a:endParaRPr lang="ky-K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y-KG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ннуитетный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платеж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платеж равными по сумме ежемесячными платежами, включая сумму основного долга и сумму начисленных процентов;</a:t>
            </a:r>
            <a:endParaRPr lang="ky-K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y-KG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y-KG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ифференцированный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платеж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платеж по кредиту не равными платежами, сумма ежемесячного платежа уменьшается к концу срока кредитования.</a:t>
            </a:r>
            <a:endParaRPr lang="ky-K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y-KG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y-KG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ky-KG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платеж по кредиту рассчитывается с учетом возможностей погашения заемщика</a:t>
            </a:r>
          </a:p>
        </p:txBody>
      </p:sp>
    </p:spTree>
    <p:extLst>
      <p:ext uri="{BB962C8B-B14F-4D97-AF65-F5344CB8AC3E}">
        <p14:creationId xmlns:p14="http://schemas.microsoft.com/office/powerpoint/2010/main" val="10400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712700"/>
              </p:ext>
            </p:extLst>
          </p:nvPr>
        </p:nvGraphicFramePr>
        <p:xfrm>
          <a:off x="46494" y="-10"/>
          <a:ext cx="12145505" cy="6824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7906"/>
                <a:gridCol w="1198593"/>
                <a:gridCol w="1245595"/>
                <a:gridCol w="1230414"/>
                <a:gridCol w="1367703"/>
                <a:gridCol w="144666"/>
                <a:gridCol w="1245672"/>
                <a:gridCol w="1220824"/>
                <a:gridCol w="1246395"/>
                <a:gridCol w="1132141"/>
                <a:gridCol w="1245596"/>
              </a:tblGrid>
              <a:tr h="68864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погашения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кредита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Равными долями (дифференцированный метод)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погашения </a:t>
                      </a:r>
                      <a:r>
                        <a:rPr lang="ru-RU" sz="1800" b="1" i="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кредита</a:t>
                      </a:r>
                      <a:r>
                        <a:rPr lang="ru-RU" sz="1800" b="1" i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Аннуитет</a:t>
                      </a:r>
                      <a:endParaRPr lang="ru-RU" sz="1800" b="1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33" marR="59633" marT="0" marB="0" anchor="b">
                    <a:solidFill>
                      <a:srgbClr val="FFC000"/>
                    </a:solidFill>
                  </a:tcPr>
                </a:tc>
              </a:tr>
              <a:tr h="25449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</a:tr>
              <a:tr h="23173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</a:tr>
              <a:tr h="23173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</a:tr>
              <a:tr h="23173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кв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2 052 000,00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кв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2 052 000,00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</a:tr>
              <a:tr h="23173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Вклад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заемщика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Вклад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заемщика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</a:tr>
              <a:tr h="23173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1 436 400,00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1 436 400,00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</a:tr>
              <a:tr h="260434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Процентная ставка (годовых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Базовая ставка (год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</a:tr>
              <a:tr h="23173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по кредиту (год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</a:tr>
              <a:tr h="23173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основной суммы (мес.)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7 980,00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(мес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</a:tr>
              <a:tr h="231731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Аннуитет (мес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17 239,21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</a:tr>
              <a:tr h="231731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173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погашение процентов за весь период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1 299 942,00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погашение процентов за весь период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1 666 658,53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</a:tr>
              <a:tr h="23173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погашение основной суммы и процентов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2 736 342,00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погашение основной суммы и процентов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3 103 058,53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</a:tr>
              <a:tr h="23173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процентов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основной суммы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остаток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к погашению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Периоды (мес.)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Аннуитет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Погашение %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Погашение основной суммы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Текущий остаток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</a:tr>
              <a:tr h="231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14 364,00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7 980,00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1 428 420,00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22 344,00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17 239,21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14 364,00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2 875,21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1 433 524,79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</a:tr>
              <a:tr h="231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14 284,20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7 980,00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1 420 440,00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22 264,20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17 239,21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14 335,25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2 903,97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1 430 620,82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</a:tr>
              <a:tr h="231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14 204,40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7 980,00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1 412 460,00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22 184,40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17 239,21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14 306,21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2 933,01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1 427 687,81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</a:tr>
              <a:tr h="231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</a:tr>
              <a:tr h="231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7 980,00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15 960,00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8 219,40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17 239,21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507,00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16 732,21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33 968,06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</a:tr>
              <a:tr h="231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7 980,00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7 980,00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8 139,60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17 239,21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339,68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16 899,53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17 068,53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</a:tr>
              <a:tr h="231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7 980,00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8 059,80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17 239,21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170,69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17 068,53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</a:tr>
              <a:tr h="398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1 299 942,00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1 436 400,00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2 736 342,00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1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3 103 058,53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1 666 658,53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1 436 400,00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3" marR="59633" marT="0" marB="0" anchor="b">
                    <a:solidFill>
                      <a:schemeClr val="accent6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51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2.tomsk.ru/sites/www.tv2.tomsk.ru/files/1398346023_ipotek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336665" y="405685"/>
            <a:ext cx="4687909" cy="1712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6482" y="5883856"/>
            <a:ext cx="7516423" cy="9194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Официальный сайт ОАО «ГИК»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www.gik.kg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ky-KG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Тел./факс: (312) 62-40-79, 62-14-34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551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589713" y="2071688"/>
            <a:ext cx="5602287" cy="3814762"/>
          </a:xfrm>
        </p:spPr>
        <p:txBody>
          <a:bodyPr>
            <a:normAutofit/>
          </a:bodyPr>
          <a:lstStyle/>
          <a:p>
            <a:pPr algn="just"/>
            <a:r>
              <a:rPr lang="ru-RU" sz="28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компании</a:t>
            </a:r>
            <a:endParaRPr lang="ru-RU" sz="2800" cap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 algn="just">
              <a:buNone/>
            </a:pPr>
            <a:endParaRPr lang="ru-RU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r>
              <a:rPr 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и механизмов для повышения доступности и обеспеченности граждан КР жильем.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000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965472" y="361986"/>
            <a:ext cx="10381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«Доступное жилье 2015-2020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riko.su/images/thumbs/id650_w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"/>
          <a:stretch/>
        </p:blipFill>
        <p:spPr bwMode="auto">
          <a:xfrm>
            <a:off x="965471" y="1737360"/>
            <a:ext cx="4298859" cy="45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9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87535" y="192960"/>
            <a:ext cx="8791575" cy="657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y-KG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lang="ky-K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отбора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708339" y="1055844"/>
            <a:ext cx="10612192" cy="50482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8407" y="850184"/>
            <a:ext cx="10612192" cy="469735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1115" y="1284444"/>
            <a:ext cx="814803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Кыргызской Республики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на момент получения ипотечного кредита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65 лет на момент погашения кредита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на текущем месте работы составляет не менее 1 года или общий трудовой стаж не менее 3 лет</a:t>
            </a: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endParaRPr lang="ky-K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собственного жилья, или необходимость в расширении жилой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площади;</a:t>
            </a:r>
          </a:p>
        </p:txBody>
      </p:sp>
      <p:pic>
        <p:nvPicPr>
          <p:cNvPr id="4098" name="Picture 2" descr="http://data.vb.kg/image/big/2012-11-01_03-09-12_6208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958" y="977184"/>
            <a:ext cx="2724694" cy="204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1115" y="4082961"/>
            <a:ext cx="1104453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SzPts val="1400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SzPts val="1400"/>
              <a:buFont typeface="+mj-lt"/>
              <a:buAutoNum type="arabicPeriod" startAt="4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каких-либо сделок с жилым помещением за последние 3 года до подачи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заявки;</a:t>
            </a:r>
          </a:p>
          <a:p>
            <a:pPr marL="34290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 startAt="4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 startAt="4"/>
            </a:pPr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Платежеспособность участника;</a:t>
            </a:r>
          </a:p>
          <a:p>
            <a:pPr marL="34290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 startAt="4"/>
            </a:pPr>
            <a:endParaRPr lang="ky-K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 startAt="4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отрицательной кредитной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89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87535" y="192960"/>
            <a:ext cx="8791575" cy="657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y-KG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ипотечного кредитования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352643"/>
              </p:ext>
            </p:extLst>
          </p:nvPr>
        </p:nvGraphicFramePr>
        <p:xfrm>
          <a:off x="0" y="1009650"/>
          <a:ext cx="12191999" cy="52623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905250"/>
                <a:gridCol w="8286749"/>
              </a:tblGrid>
              <a:tr h="4291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кредита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жилой недвижимости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5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Валюта кредита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Кыргызский сом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2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кредита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3 000 000 (трех миллионов) сом. Зависит от уровня дохода и стоимости залогового обеспечения.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8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y-KG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</a:t>
                      </a:r>
                      <a:r>
                        <a:rPr lang="ky-KG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взнос и п</a:t>
                      </a:r>
                      <a:r>
                        <a:rPr lang="ky-KG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роцентная ставка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5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кредита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более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лет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Ежемесячно,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аннуитетный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дифференцированный</a:t>
                      </a:r>
                      <a:r>
                        <a:rPr lang="ky-KG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9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Досрочное погашение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досрочном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погашении кредита комиссии не взимаются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6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Залоговое обеспечение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Приобретаемая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ипотеку недвижимость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3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Поручительство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как минимум</a:t>
                      </a:r>
                      <a:r>
                        <a:rPr lang="ky-KG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1-го поручителя, для которого обязательно подтверждение ежемесячного дохода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978796"/>
              </p:ext>
            </p:extLst>
          </p:nvPr>
        </p:nvGraphicFramePr>
        <p:xfrm>
          <a:off x="4043966" y="2778259"/>
          <a:ext cx="538336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1685"/>
                <a:gridCol w="2691684"/>
              </a:tblGrid>
              <a:tr h="811010">
                <a:tc>
                  <a:txBody>
                    <a:bodyPr/>
                    <a:lstStyle/>
                    <a:p>
                      <a:r>
                        <a:rPr lang="ky-K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ky-K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10% до 20%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20% до 30%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30%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 годовых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 годовых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 годовых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41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55037" y="1762403"/>
            <a:ext cx="5798034" cy="201622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КВАРТИРА</a:t>
            </a:r>
          </a:p>
          <a:p>
            <a:endParaRPr lang="ru-RU" sz="1600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70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u="sng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59131" y="1762403"/>
            <a:ext cx="5821251" cy="201622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</a:t>
            </a:r>
          </a:p>
          <a:p>
            <a:r>
              <a:rPr lang="ru-RU" sz="1600" dirty="0" smtClean="0"/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u="sng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aseline="30000" dirty="0" smtClean="0"/>
              <a:t> 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49" y="2060976"/>
            <a:ext cx="2485622" cy="1519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50" y="2010628"/>
            <a:ext cx="2970832" cy="15197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5357" y="384244"/>
            <a:ext cx="10381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приобретаемому жилью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767" y="3975121"/>
            <a:ext cx="11244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собственности залогодателя на предмет ипотечного кредита  должно быть зарегистрировано в уполномоченном государственном органе в сфере регистрации прав на недвижимое имущество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y-K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ипотечного кредита должно быть застрахован участником от риска утраты или повреждения в пользу залогодержателя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5968" y="4559122"/>
            <a:ext cx="9144000" cy="75985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отбора участников программы 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6F874-1E63-4FD4-ADCE-98FE65834ABD}" type="slidenum">
              <a:rPr lang="ru-RU" smtClean="0"/>
              <a:t>6</a:t>
            </a:fld>
            <a:endParaRPr lang="ru-RU"/>
          </a:p>
        </p:txBody>
      </p:sp>
      <p:pic>
        <p:nvPicPr>
          <p:cNvPr id="1030" name="Picture 6" descr="http://www.s-director.ru/i/publ/150/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07" y="363603"/>
            <a:ext cx="4474517" cy="385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6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6F874-1E63-4FD4-ADCE-98FE65834ABD}" type="slidenum">
              <a:rPr lang="ru-RU" smtClean="0"/>
              <a:t>7</a:t>
            </a:fld>
            <a:endParaRPr lang="ru-RU"/>
          </a:p>
        </p:txBody>
      </p:sp>
      <p:pic>
        <p:nvPicPr>
          <p:cNvPr id="3074" name="Picture 2" descr="http://igormerlin.com/wp-content/uploads/chelovechek-s-konver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8" y="1956702"/>
            <a:ext cx="3764875" cy="28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 rot="21017824">
            <a:off x="4128217" y="2680872"/>
            <a:ext cx="3029494" cy="22873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39814" y="1956702"/>
            <a:ext cx="4318715" cy="119232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(для бюджетных организаций)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93118" y="4221227"/>
            <a:ext cx="4265411" cy="111817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государственная администрация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887828">
            <a:off x="3990054" y="4275250"/>
            <a:ext cx="3127733" cy="209916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926" y="3395604"/>
            <a:ext cx="945683" cy="61072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082" y="365547"/>
            <a:ext cx="10891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программы обращается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3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/>
          <p:cNvSpPr>
            <a:spLocks noGrp="1"/>
          </p:cNvSpPr>
          <p:nvPr>
            <p:ph sz="half" idx="1"/>
          </p:nvPr>
        </p:nvSpPr>
        <p:spPr>
          <a:xfrm>
            <a:off x="1662270" y="5765685"/>
            <a:ext cx="3912270" cy="519604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комиссия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6F874-1E63-4FD4-ADCE-98FE65834ABD}" type="slidenum">
              <a:rPr lang="ru-RU" smtClean="0"/>
              <a:t>8</a:t>
            </a:fld>
            <a:endParaRPr lang="ru-RU"/>
          </a:p>
        </p:txBody>
      </p:sp>
      <p:sp>
        <p:nvSpPr>
          <p:cNvPr id="10" name="Объект 3"/>
          <p:cNvSpPr>
            <a:spLocks noGrp="1"/>
          </p:cNvSpPr>
          <p:nvPr>
            <p:ph sz="quarter" idx="4294967295"/>
          </p:nvPr>
        </p:nvSpPr>
        <p:spPr>
          <a:xfrm>
            <a:off x="8437451" y="3794561"/>
            <a:ext cx="3186112" cy="945512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Мэрия городов Бишкек и Ош или областная государственная администрация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3"/>
          <p:cNvSpPr>
            <a:spLocks noGrp="1"/>
          </p:cNvSpPr>
          <p:nvPr>
            <p:ph sz="quarter" idx="4294967295"/>
          </p:nvPr>
        </p:nvSpPr>
        <p:spPr>
          <a:xfrm>
            <a:off x="8305982" y="1407424"/>
            <a:ext cx="3186112" cy="1074644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гос. администрация или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аыйл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өкмөтү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3"/>
          <p:cNvSpPr>
            <a:spLocks noGrp="1"/>
          </p:cNvSpPr>
          <p:nvPr>
            <p:ph sz="quarter" idx="4294967295"/>
          </p:nvPr>
        </p:nvSpPr>
        <p:spPr>
          <a:xfrm>
            <a:off x="115703" y="1057373"/>
            <a:ext cx="3227388" cy="62071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 работника бюджетной организации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3"/>
          <p:cNvSpPr>
            <a:spLocks noGrp="1"/>
          </p:cNvSpPr>
          <p:nvPr>
            <p:ph sz="quarter" idx="4294967295"/>
          </p:nvPr>
        </p:nvSpPr>
        <p:spPr>
          <a:xfrm>
            <a:off x="115703" y="2228069"/>
            <a:ext cx="3227388" cy="92712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Мэрия города или местный территориальная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 rot="18680473">
            <a:off x="4513878" y="5087152"/>
            <a:ext cx="531278" cy="297217"/>
          </a:xfrm>
          <a:prstGeom prst="leftArrow">
            <a:avLst>
              <a:gd name="adj1" fmla="val 51649"/>
              <a:gd name="adj2" fmla="val 923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9729968" y="2639526"/>
            <a:ext cx="347077" cy="99757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7068852" y="4007584"/>
            <a:ext cx="1190127" cy="31596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578373" y="1732504"/>
            <a:ext cx="302047" cy="386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0800000">
            <a:off x="3448402" y="4012469"/>
            <a:ext cx="1150492" cy="311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3"/>
          <p:cNvSpPr txBox="1">
            <a:spLocks/>
          </p:cNvSpPr>
          <p:nvPr/>
        </p:nvSpPr>
        <p:spPr>
          <a:xfrm>
            <a:off x="115703" y="3794063"/>
            <a:ext cx="3227388" cy="8038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государственная администрация или мэрия г. Бишкек и г. Ош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1579176" y="3281266"/>
            <a:ext cx="302047" cy="386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09" y="2711300"/>
            <a:ext cx="1717264" cy="2203938"/>
          </a:xfrm>
          <a:prstGeom prst="rect">
            <a:avLst/>
          </a:prstGeom>
        </p:spPr>
      </p:pic>
      <p:sp>
        <p:nvSpPr>
          <p:cNvPr id="26" name="Стрелка влево 25"/>
          <p:cNvSpPr/>
          <p:nvPr/>
        </p:nvSpPr>
        <p:spPr>
          <a:xfrm rot="13445780">
            <a:off x="6509028" y="5208125"/>
            <a:ext cx="531278" cy="297217"/>
          </a:xfrm>
          <a:prstGeom prst="leftArrow">
            <a:avLst>
              <a:gd name="adj1" fmla="val 51649"/>
              <a:gd name="adj2" fmla="val 923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ъект 3"/>
          <p:cNvSpPr>
            <a:spLocks noGrp="1"/>
          </p:cNvSpPr>
          <p:nvPr>
            <p:ph sz="half" idx="1"/>
          </p:nvPr>
        </p:nvSpPr>
        <p:spPr>
          <a:xfrm>
            <a:off x="6205607" y="5768108"/>
            <a:ext cx="3912270" cy="519604"/>
          </a:xfr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Банки-партнеры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лево 27"/>
          <p:cNvSpPr/>
          <p:nvPr/>
        </p:nvSpPr>
        <p:spPr>
          <a:xfrm rot="7732994">
            <a:off x="4885142" y="5227735"/>
            <a:ext cx="531278" cy="297217"/>
          </a:xfrm>
          <a:prstGeom prst="leftArrow">
            <a:avLst>
              <a:gd name="adj1" fmla="val 51649"/>
              <a:gd name="adj2" fmla="val 923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3702401" y="100106"/>
            <a:ext cx="4391234" cy="1960579"/>
          </a:xfrm>
          <a:prstGeom prst="verticalScroll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участников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310486"/>
            <a:ext cx="10862997" cy="149101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комиссия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 сводные списки со всех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 и определяет квоту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6F874-1E63-4FD4-ADCE-98FE65834ABD}" type="slidenum">
              <a:rPr lang="ru-RU" smtClean="0"/>
              <a:t>9</a:t>
            </a:fld>
            <a:endParaRPr lang="ru-RU"/>
          </a:p>
        </p:txBody>
      </p:sp>
      <p:pic>
        <p:nvPicPr>
          <p:cNvPr id="1026" name="Picture 2" descr="http://thebusinesscourier.co.uk/wp-content/uploads/2013/10/CLIPART_board-meeting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3" y="1866635"/>
            <a:ext cx="2547742" cy="143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5/59/Kyrgyzstan_districts_numbered.png/500px-Kyrgyzstan_districts_numbe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395" y="2062891"/>
            <a:ext cx="8288479" cy="39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8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1993</TotalTime>
  <Words>1047</Words>
  <Application>Microsoft Office PowerPoint</Application>
  <PresentationFormat>Широкоэкранный</PresentationFormat>
  <Paragraphs>253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Verdana</vt:lpstr>
      <vt:lpstr>Wingdings 3</vt:lpstr>
      <vt:lpstr>Грань</vt:lpstr>
      <vt:lpstr>ОАО «Государственная Ипотечная Компания»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Процесс отбора участников программы </vt:lpstr>
      <vt:lpstr>Презентация PowerPoint</vt:lpstr>
      <vt:lpstr>Презентация PowerPoint</vt:lpstr>
      <vt:lpstr>Межведомственная комиссия рассматривает сводные списки со всех регионов и определяет квоту</vt:lpstr>
      <vt:lpstr>Презентация PowerPoint</vt:lpstr>
      <vt:lpstr>Коммерческие банки-партнеры</vt:lpstr>
      <vt:lpstr>Презентация PowerPoint</vt:lpstr>
      <vt:lpstr>Презентация PowerPoint</vt:lpstr>
      <vt:lpstr>Перечень документов по приобретаемой недвижимости</vt:lpstr>
      <vt:lpstr>Участник программы въезжает в свое жилье, в дальнейшем уплачивая оговоренные платежи Банку</vt:lpstr>
      <vt:lpstr>Способы погашения кредита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Ипотечная Компания</dc:title>
  <dc:creator>User</dc:creator>
  <cp:lastModifiedBy>User</cp:lastModifiedBy>
  <cp:revision>81</cp:revision>
  <dcterms:created xsi:type="dcterms:W3CDTF">2016-01-15T03:42:17Z</dcterms:created>
  <dcterms:modified xsi:type="dcterms:W3CDTF">2016-05-31T11:04:32Z</dcterms:modified>
</cp:coreProperties>
</file>